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82" r:id="rId26"/>
    <p:sldId id="283" r:id="rId27"/>
    <p:sldId id="284" r:id="rId28"/>
    <p:sldId id="285" r:id="rId29"/>
    <p:sldId id="290"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32"/>
    <p:restoredTop sz="94105"/>
  </p:normalViewPr>
  <p:slideViewPr>
    <p:cSldViewPr snapToGrid="0">
      <p:cViewPr varScale="1">
        <p:scale>
          <a:sx n="53" d="100"/>
          <a:sy n="53" d="100"/>
        </p:scale>
        <p:origin x="91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6/22/25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6/22/25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6/22/25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6/22/25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6/22/25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6/22/25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6/22/25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a:latin typeface="Cambria Math" panose="02040503050406030204" pitchFamily="18" charset="0"/>
                        <a:ea typeface="Cambria Math" panose="02040503050406030204" pitchFamily="18" charset="0"/>
                      </a:rPr>
                      <m:t>𝒖</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𝒖</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150"/>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04639" y="5989292"/>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(BMI)</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(waist circumference)</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indirect effect</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75432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a:t>
                </a:r>
                <a:r>
                  <a:rPr lang="en-US" sz="1200" dirty="0"/>
                  <a:t>: Started with 60%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 </m:t>
                    </m:r>
                  </m:oMath>
                </a14:m>
                <a:r>
                  <a:rPr lang="en-US" sz="1200" b="1" dirty="0"/>
                  <a:t>)</a:t>
                </a:r>
              </a:p>
              <a:p>
                <a:pPr marL="171450" indent="-171450" algn="just">
                  <a:buFont typeface="Arial" panose="020B0604020202020204" pitchFamily="34" charset="0"/>
                  <a:buChar char="•"/>
                </a:pPr>
                <a:r>
                  <a:rPr lang="en-US" sz="1200" b="1" dirty="0"/>
                  <a:t>Posterior balanced both sources: </a:t>
                </a:r>
                <a:r>
                  <a:rPr lang="en-US" sz="1200" dirty="0"/>
                  <a:t>Final belief is 60.5% for Model 1</a:t>
                </a:r>
                <a:r>
                  <a:rPr lang="el-GR" sz="1200" dirty="0"/>
                  <a:t>, 34.6% </a:t>
                </a:r>
                <a:r>
                  <a:rPr lang="en-US" sz="1200" dirty="0"/>
                  <a:t>for Model 2</a:t>
                </a:r>
                <a:endParaRPr lang="el-GR" sz="1200" dirty="0"/>
              </a:p>
              <a:p>
                <a:pPr marL="171450" indent="-171450" algn="just">
                  <a:buFont typeface="Arial" panose="020B0604020202020204" pitchFamily="34" charset="0"/>
                  <a:buChar char="•"/>
                </a:pPr>
                <a:r>
                  <a:rPr lang="en-US" sz="1200" b="1" dirty="0"/>
                  <a:t>Strong priors resist change: </a:t>
                </a:r>
                <a:r>
                  <a:rPr lang="en-US" sz="1200" dirty="0"/>
                  <a:t>Despite data favoring Model 2, Model 1</a:t>
                </a:r>
                <a:r>
                  <a:rPr lang="el-GR" sz="1200" dirty="0"/>
                  <a:t> </a:t>
                </a:r>
                <a:r>
                  <a:rPr lang="en-US" sz="1200" dirty="0"/>
                  <a:t>remained most probable (because small sample size)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754326"/>
              </a:xfrm>
              <a:prstGeom prst="rect">
                <a:avLst/>
              </a:prstGeom>
              <a:blipFill>
                <a:blip r:embed="rId2"/>
                <a:stretch>
                  <a:fillRect b="-71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68388" y="5343308"/>
            <a:ext cx="5234892" cy="3140935"/>
          </a:xfrm>
          <a:prstGeom prst="rect">
            <a:avLst/>
          </a:prstGeom>
        </p:spPr>
      </p:pic>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strong priors require strong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372730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r>
                      <a:rPr lang="en-US" sz="1600" i="1">
                        <a:solidFill>
                          <a:srgbClr val="000000"/>
                        </a:solidFill>
                        <a:latin typeface="Cambria Math" panose="02040503050406030204" pitchFamily="18" charset="0"/>
                      </a:rPr>
                      <m:t> </m:t>
                    </m:r>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tretch>
            <a:fillRect/>
          </a:stretch>
        </p:blipFill>
        <p:spPr>
          <a:xfrm>
            <a:off x="2038171" y="4993176"/>
            <a:ext cx="5067658" cy="3818633"/>
          </a:xfrm>
          <a:prstGeom prst="rect">
            <a:avLst/>
          </a:prstGeom>
        </p:spPr>
      </p:pic>
    </p:spTree>
    <p:extLst>
      <p:ext uri="{BB962C8B-B14F-4D97-AF65-F5344CB8AC3E}">
        <p14:creationId xmlns:p14="http://schemas.microsoft.com/office/powerpoint/2010/main" val="250387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6382</TotalTime>
  <Words>4149</Words>
  <Application>Microsoft Macintosh PowerPoint</Application>
  <PresentationFormat>Custom</PresentationFormat>
  <Paragraphs>914</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241</cp:revision>
  <cp:lastPrinted>2025-06-16T15:03:50Z</cp:lastPrinted>
  <dcterms:created xsi:type="dcterms:W3CDTF">2025-05-31T15:31:52Z</dcterms:created>
  <dcterms:modified xsi:type="dcterms:W3CDTF">2025-06-22T07:00:30Z</dcterms:modified>
</cp:coreProperties>
</file>